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16"/>
  </p:notesMasterIdLst>
  <p:handoutMasterIdLst>
    <p:handoutMasterId r:id="rId17"/>
  </p:handoutMasterIdLst>
  <p:sldIdLst>
    <p:sldId id="296" r:id="rId2"/>
    <p:sldId id="299" r:id="rId3"/>
    <p:sldId id="360" r:id="rId4"/>
    <p:sldId id="359" r:id="rId5"/>
    <p:sldId id="358" r:id="rId6"/>
    <p:sldId id="362" r:id="rId7"/>
    <p:sldId id="363" r:id="rId8"/>
    <p:sldId id="364" r:id="rId9"/>
    <p:sldId id="361" r:id="rId10"/>
    <p:sldId id="334" r:id="rId11"/>
    <p:sldId id="368" r:id="rId12"/>
    <p:sldId id="369" r:id="rId13"/>
    <p:sldId id="366" r:id="rId14"/>
    <p:sldId id="35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7396"/>
    <a:srgbClr val="D6D6CE"/>
    <a:srgbClr val="767676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09" autoAdjust="0"/>
    <p:restoredTop sz="67936" autoAdjust="0"/>
  </p:normalViewPr>
  <p:slideViewPr>
    <p:cSldViewPr snapToGrid="0" snapToObjects="1" showGuides="1">
      <p:cViewPr varScale="1">
        <p:scale>
          <a:sx n="59" d="100"/>
          <a:sy n="59" d="100"/>
        </p:scale>
        <p:origin x="1867" y="34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3134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C6497-EDD6-47B0-AECE-10B2029B03D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CBFE0-B0D5-45A4-8300-4D718565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27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0C404-CDA9-4845-B42A-2FC66BD024A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058B3-987A-6A45-B91C-84067A2BE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98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4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Background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A963CE4-0B47-E14C-9F34-FE73C1C1A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28434" r="25845" b="9306"/>
          <a:stretch/>
        </p:blipFill>
        <p:spPr>
          <a:xfrm>
            <a:off x="-1" y="0"/>
            <a:ext cx="12192001" cy="6824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E3BA62-8BB3-B747-9E3E-15AA957B80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rcRect/>
          <a:stretch/>
        </p:blipFill>
        <p:spPr>
          <a:xfrm>
            <a:off x="-2703201" y="-2649403"/>
            <a:ext cx="9640714" cy="12476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3776134" cy="2387600"/>
          </a:xfrm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580" y="3680781"/>
            <a:ext cx="3739954" cy="623598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5BA48-AFE1-5E44-A9C5-06E7B917E328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0D7907-C9D3-3549-909B-0DF4C37BE507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FFB-2DA6-B041-8E46-A9F639194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FD6274-0791-934D-9895-1D69E96EC5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874AEBB-E874-8448-8608-9D9CEE764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B065AF6-9149-3648-8E45-2ACA8FA07E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170052-8987-EA41-9962-ED4E6D421F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B5ACAA2-15A7-A242-95F3-F25F41B673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473B1-050A-A247-ADA5-767EBF5542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30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aro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8B395A-ABD1-784B-A94A-7A6283C5448E}"/>
              </a:ext>
            </a:extLst>
          </p:cNvPr>
          <p:cNvSpPr/>
          <p:nvPr/>
        </p:nvSpPr>
        <p:spPr>
          <a:xfrm>
            <a:off x="0" y="3"/>
            <a:ext cx="12192000" cy="68652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Helvetica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53C0E5-BAE9-8B41-90FD-2C57873CFE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trans="8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427464" y="0"/>
            <a:ext cx="3836416" cy="3356864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73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0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0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"/>
            <a:ext cx="10515600" cy="1325563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8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8"/>
            <a:ext cx="5157787" cy="3400425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8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8"/>
            <a:ext cx="5183188" cy="3400425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8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28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06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CFD0A-EE5E-3E41-9808-9D111F54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0B90FFB-1D8E-AF4C-A20C-D4A3B8A3A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F7EFA50-3B63-3A4E-837C-38C854BE2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3" y="1811867"/>
            <a:ext cx="3356036" cy="2047752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7E8FA33-8160-E84B-9F98-0A2BFB2A2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3995065"/>
            <a:ext cx="3356035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B00556-D0CC-204C-9B94-C8062981F51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417013" y="3995065"/>
            <a:ext cx="3357971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2899E92-C4B9-4144-ADBA-EF18DD11682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995828" y="3995065"/>
            <a:ext cx="3357969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631A6A1-A439-A143-ABEA-DDB2D12F181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417015" y="1811870"/>
            <a:ext cx="3357972" cy="2048933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E8AC718-D08E-D142-ABDD-8F7BAA4AC98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7995827" y="1811870"/>
            <a:ext cx="3357972" cy="2048933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9469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10E13E9-A40B-8242-87D0-21EA016AAB4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2" y="3231643"/>
            <a:ext cx="6065519" cy="3184256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BE66D83-505F-514A-94A7-9B6AE6877B0C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126480" y="3231643"/>
            <a:ext cx="6065523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11E4A28-1755-3844-AD33-415D78C99D8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2"/>
            <a:ext cx="6065520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57D2046-3B53-4544-9BDB-18F56371C74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126480" y="2"/>
            <a:ext cx="6065523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113D8F-5565-DD41-BF67-678D23803461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EEC998-5A27-9346-81A2-F9B3545521BA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5D0983-302A-8E44-935E-E9CF14A3B0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15891E-6C12-7A4A-9019-596974DFB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A8CE5FE-A213-BB49-8ADF-88DBCC642A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9B5F19-F9FD-9945-B1B4-5CE6811368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948919-2B39-9F40-BEC5-4401D0782D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1FC6DE8-7C84-554C-B3A1-A637C6377D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CFD0A-EE5E-3E41-9808-9D111F54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47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Grey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31D2FB2-72E8-654B-BDC3-440102A15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659737-1021-E747-89B3-76FB616933A4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42803AD-AA31-3A44-8C9A-BA97BCD301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16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Sh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B7554-0594-584B-919D-1DF1A71D1E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6995160" y="-2087105"/>
            <a:ext cx="8384488" cy="10850515"/>
            <a:chOff x="3890639" y="-2045539"/>
            <a:chExt cx="8193228" cy="106030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2FF98D-B38B-4E4F-A7D3-EFDE30DF1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3890639" y="-2045539"/>
              <a:ext cx="8193228" cy="106030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EA7C03-7F17-CF4E-91C2-9F463E1BD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5000"/>
            </a:blip>
            <a:srcRect/>
            <a:stretch/>
          </p:blipFill>
          <p:spPr>
            <a:xfrm>
              <a:off x="5173001" y="727132"/>
              <a:ext cx="5641848" cy="4936616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16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Grey Phoen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A3D350-3A11-F04D-9DBD-7AF23535D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8307457" y="750290"/>
            <a:ext cx="5773549" cy="5051855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2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Backgrou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CC0828-A75B-F849-8641-3DEDF618C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8434" r="25845" b="9209"/>
          <a:stretch/>
        </p:blipFill>
        <p:spPr>
          <a:xfrm>
            <a:off x="-1" y="0"/>
            <a:ext cx="12192000" cy="68348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9FA067-2C4D-C14D-A888-A679E57BB2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-15888"/>
            <a:ext cx="5306907" cy="64750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3776134" cy="2387600"/>
          </a:xfrm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580" y="3680781"/>
            <a:ext cx="3739954" cy="623598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7163BF-3A81-2549-BBA1-DD2297BF2E61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AB37B8-08AE-A24D-9A15-E005CE6538B8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B43C-FB49-224C-8652-7BE6DDE9E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5EF9B5-A787-EA4B-86A6-ED5B1988CF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A3AF97-D04F-8F4A-8167-C306A187B0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1B61ED-8963-3247-B88B-7C128694B7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BB634E0-223B-8C43-8FCE-13571079D9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31340C4-4637-9544-AD35-26F6763C72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00C56AA3-E32C-0E48-BEC1-1F1FE93DB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1" y="6459132"/>
            <a:ext cx="3432387" cy="365125"/>
          </a:xfrm>
        </p:spPr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38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Dark Greysto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6DDAAFD-B28B-B347-8A93-5F44BAFD35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94388C-76E0-6545-A3AB-12CBFD8DCF09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22082E-E1DF-634A-A836-3F5F10A93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2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y Sh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DE7D81-13B8-AF4E-B872-344D1FDA5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6995160" y="-2087105"/>
            <a:ext cx="8384488" cy="10850515"/>
            <a:chOff x="3890639" y="-2045539"/>
            <a:chExt cx="8193228" cy="1060300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B044032-08FC-B844-88A8-08FDA2514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3890639" y="-2045539"/>
              <a:ext cx="8193228" cy="1060300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5DAE276-DC3F-7F4D-8C26-D2C187FF2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5000"/>
            </a:blip>
            <a:srcRect/>
            <a:stretch/>
          </p:blipFill>
          <p:spPr>
            <a:xfrm>
              <a:off x="5173001" y="727132"/>
              <a:ext cx="5641848" cy="4936616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9CD9831-3B3C-754B-A7A8-952190E4C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6BDA11F-C7EA-8E41-AB78-A68AE2718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39" name="TextBox 38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2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y Phoen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5DAE276-DC3F-7F4D-8C26-D2C187FF26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/>
          <a:stretch/>
        </p:blipFill>
        <p:spPr>
          <a:xfrm>
            <a:off x="8307457" y="750290"/>
            <a:ext cx="5773549" cy="50518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9CD9831-3B3C-754B-A7A8-952190E4C5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6BDA11F-C7EA-8E41-AB78-A68AE2718AE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39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y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16ABD3-B0FF-3B4C-8FD0-7EFA695246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7F6E9A7-0B96-9A45-BE03-B02DAC131566}"/>
                </a:ext>
              </a:extLst>
            </p:cNvPr>
            <p:cNvSpPr/>
            <p:nvPr userDrawn="1"/>
          </p:nvSpPr>
          <p:spPr>
            <a:xfrm>
              <a:off x="5303520" y="0"/>
              <a:ext cx="3840480" cy="6400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CCBEB3A-B9C1-834D-8C72-39DBB30106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2991CA0-39EA-1545-AEF0-B75C5CE47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1327F5D-F3C8-B04A-BB58-B93516C9B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90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Greysto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CE658D9-D054-3F4C-A92D-31C5870254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1968A1-5801-1E42-B6BA-F3BB96E0DF89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FE511D-5816-794B-A1B8-B5C1A62FA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5156004" y="749809"/>
              <a:ext cx="5773549" cy="505185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BA048696-EA6C-704F-9DD8-BBC1BBCE2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D550AB-4267-2745-B8A7-471587897BC8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BA9218E-908A-5D45-ADBF-342BC22CD9DD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6B51FA-8094-1142-B844-02A6D5A91E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FBCE1E5-92F9-E440-A62D-5E61D450F2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FDEA80A-CA0F-2D4E-A557-B300352C5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EA4C7F4-A86F-4345-824D-93F8B6A11C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2C5A06C-3A86-1544-AE26-F096D3B7EB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0AF234B-1982-6E49-A62B-987E45B9F5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273C311C-0F83-4F4C-B006-EF4884A4D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04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6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Light Greyst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9CD69E-4FBE-784C-A603-C5046E41FB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>
            <a:off x="9427464" y="0"/>
            <a:ext cx="3836416" cy="3356864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07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C294E9-685F-4941-9BB0-F4B17776BC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9429243" y="0"/>
            <a:ext cx="3836416" cy="335686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3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0"/>
            <a:ext cx="10515600" cy="131274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534136"/>
            <a:ext cx="10515600" cy="442949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10601" y="6459132"/>
            <a:ext cx="3432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E5C833-4073-5D47-B09D-AF15D624975A}"/>
              </a:ext>
            </a:extLst>
          </p:cNvPr>
          <p:cNvCxnSpPr>
            <a:cxnSpLocks/>
          </p:cNvCxnSpPr>
          <p:nvPr userDrawn="1"/>
        </p:nvCxnSpPr>
        <p:spPr>
          <a:xfrm>
            <a:off x="0" y="1344113"/>
            <a:ext cx="12192000" cy="0"/>
          </a:xfrm>
          <a:prstGeom prst="line">
            <a:avLst/>
          </a:prstGeom>
          <a:ln w="38100">
            <a:solidFill>
              <a:srgbClr val="D6D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4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8" r:id="rId2"/>
    <p:sldLayoutId id="2147483685" r:id="rId3"/>
    <p:sldLayoutId id="2147483709" r:id="rId4"/>
    <p:sldLayoutId id="2147483703" r:id="rId5"/>
    <p:sldLayoutId id="2147483704" r:id="rId6"/>
    <p:sldLayoutId id="2147483686" r:id="rId7"/>
    <p:sldLayoutId id="2147483687" r:id="rId8"/>
    <p:sldLayoutId id="2147483688" r:id="rId9"/>
    <p:sldLayoutId id="2147483705" r:id="rId10"/>
    <p:sldLayoutId id="2147483689" r:id="rId11"/>
    <p:sldLayoutId id="2147483690" r:id="rId12"/>
    <p:sldLayoutId id="2147483691" r:id="rId13"/>
    <p:sldLayoutId id="2147483692" r:id="rId14"/>
    <p:sldLayoutId id="2147483697" r:id="rId15"/>
    <p:sldLayoutId id="2147483700" r:id="rId16"/>
    <p:sldLayoutId id="2147483701" r:id="rId17"/>
    <p:sldLayoutId id="2147483706" r:id="rId18"/>
    <p:sldLayoutId id="2147483710" r:id="rId19"/>
    <p:sldLayoutId id="2147483707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00000"/>
          </a:solidFill>
          <a:latin typeface="Helvetica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00000"/>
        </a:buClr>
        <a:buFont typeface="Arial" panose="020B0604020202020204" pitchFamily="34" charset="0"/>
        <a:buChar char="•"/>
        <a:defRPr sz="32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28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20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16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14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949" y="887595"/>
            <a:ext cx="1127760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Interference by Feedback Loops: Challenges in the Counterfactual Interleaving Design</a:t>
            </a:r>
            <a:r>
              <a:rPr lang="en-US" altLang="zh-CN" dirty="0"/>
              <a:t/>
            </a:r>
            <a:br>
              <a:rPr lang="en-US" altLang="zh-CN" dirty="0"/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949" y="3275195"/>
            <a:ext cx="7994474" cy="1306855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Zhihua</a:t>
            </a:r>
            <a:r>
              <a:rPr lang="en-US" sz="2400" dirty="0" smtClean="0"/>
              <a:t> Zhu (</a:t>
            </a:r>
            <a:r>
              <a:rPr lang="en-US" sz="2400" dirty="0" err="1" smtClean="0"/>
              <a:t>Tencent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Liang Zheng (</a:t>
            </a:r>
            <a:r>
              <a:rPr lang="en-US" sz="2400" dirty="0" err="1" smtClean="0"/>
              <a:t>Tencent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Zheng </a:t>
            </a:r>
            <a:r>
              <a:rPr lang="en-US" sz="2400" dirty="0" err="1" smtClean="0"/>
              <a:t>Cai</a:t>
            </a:r>
            <a:r>
              <a:rPr lang="en-US" sz="2400" smtClean="0"/>
              <a:t> (</a:t>
            </a:r>
            <a:r>
              <a:rPr lang="en-US" sz="2400" dirty="0" err="1" smtClean="0"/>
              <a:t>Tencent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Nian Si (Stanford </a:t>
            </a:r>
            <a:r>
              <a:rPr lang="zh-CN" altLang="en-US" sz="2400" dirty="0"/>
              <a:t>→ </a:t>
            </a:r>
            <a:r>
              <a:rPr lang="en-US" sz="2400" dirty="0"/>
              <a:t>University of Chicago </a:t>
            </a:r>
            <a:r>
              <a:rPr lang="zh-CN" altLang="en-US" sz="2400" dirty="0"/>
              <a:t>→ </a:t>
            </a:r>
            <a:r>
              <a:rPr lang="en-US" altLang="zh-CN" sz="2400" dirty="0"/>
              <a:t>HKUST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665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Real-Data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58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 current production, the ranking scores </a:t>
                </a:r>
                <a:r>
                  <a:rPr lang="en-US" dirty="0"/>
                  <a:t>are adjusted </a:t>
                </a:r>
                <a:r>
                  <a:rPr lang="en-US" dirty="0" smtClean="0"/>
                  <a:t>downward </a:t>
                </a:r>
                <a:r>
                  <a:rPr lang="en-US" dirty="0"/>
                  <a:t>if </a:t>
                </a:r>
                <a:r>
                  <a:rPr lang="en-US" dirty="0" smtClean="0"/>
                  <a:t>the overall </a:t>
                </a:r>
                <a:r>
                  <a:rPr lang="en-US" dirty="0"/>
                  <a:t>realized value falls short of the cumulative estimated </a:t>
                </a:r>
                <a:r>
                  <a:rPr lang="en-US" dirty="0" smtClean="0"/>
                  <a:t>value.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</a:t>
                </a:r>
                <a:r>
                  <a:rPr lang="en-US" dirty="0"/>
                  <a:t>the raw </a:t>
                </a:r>
                <a:r>
                  <a:rPr lang="en-US" dirty="0" smtClean="0"/>
                  <a:t>estimated value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is the state process that captures the cumulative overestimation (or underestimation</a:t>
                </a:r>
                <a:r>
                  <a:rPr lang="en-US" dirty="0" smtClean="0"/>
                  <a:t>).  The ranking score is</a:t>
                </a:r>
              </a:p>
              <a:p>
                <a:endParaRPr lang="en-US" dirty="0"/>
              </a:p>
              <a:p>
                <a:r>
                  <a:rPr lang="en-US" dirty="0" smtClean="0"/>
                  <a:t>Control V.S. Treatment: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203" t="-3030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r(s_i(t-),i) = \lambda_i(s_i(t-))e(t,i), \text{ for } i = 1,\ldots, N.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25" y="4447177"/>
            <a:ext cx="8272457" cy="407162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|\lambda_i^T(s)-1|&lt;|\lambda_i^C(s)-1|.$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06" y="5023479"/>
            <a:ext cx="4422704" cy="4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 and explanations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Despite simulations and A/A tests consistently indicating the superiority of the treatment strategy over the control strategy, the counterfactual interleaving design suggests </a:t>
            </a:r>
            <a:r>
              <a:rPr lang="en-US" dirty="0" smtClean="0"/>
              <a:t>otherwise.</a:t>
            </a:r>
          </a:p>
          <a:p>
            <a:r>
              <a:rPr lang="en-US" dirty="0" smtClean="0"/>
              <a:t>Potential re</a:t>
            </a:r>
            <a:r>
              <a:rPr lang="en-US" altLang="zh-CN" dirty="0" smtClean="0"/>
              <a:t>ason: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Systematic overestimation &#10;&#10;$ \Rightarrow\lambda_i^T(s_i(t-)) &gt; \lambda_i^C(s_i(t-))$&#10;&#10;$\Rightarrow s^T_i(t-) &gt; s^C_i(t-)$&#10;&#10;$\Rightarrow  \lambda_i^T(s^T_i(t-))&lt;\lambda_i^T(s^C_i(t-))$ and $ \lambda_i^C(s^T_i(t-))&lt;\lambda_i^C(s^C_i(t-)).$&#10;&#10;$\Rightarrow$ the treatment ads rank lower, while control ads rank higher.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7189"/>
            <a:ext cx="10622778" cy="23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8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dynamics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47" y="1402426"/>
            <a:ext cx="8294505" cy="459504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0800000" flipV="1">
                <a:off x="1083252" y="5907784"/>
                <a:ext cx="109597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values, for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control ads, treatment ads, and other ads over time in a day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1083252" y="5907784"/>
                <a:ext cx="10959736" cy="461665"/>
              </a:xfrm>
              <a:prstGeom prst="rect">
                <a:avLst/>
              </a:prstGeom>
              <a:blipFill>
                <a:blip r:embed="rId3"/>
                <a:stretch>
                  <a:fillRect l="-89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905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88263" y="2671560"/>
            <a:ext cx="5264149" cy="1991782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/>
              <a:t>Q&amp;A?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boosting algorithms via seller-side A/B 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01" y="1369722"/>
            <a:ext cx="9144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16" y="1367850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83" y="1369722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826" y="1369722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436" y="1369722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21" y="1369722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9" y="4228637"/>
            <a:ext cx="1451429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3" y="5408038"/>
            <a:ext cx="9144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3" y="2116170"/>
            <a:ext cx="914400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3" y="3141202"/>
            <a:ext cx="914400" cy="9144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2985351" y="2664612"/>
            <a:ext cx="13063" cy="1031558"/>
          </a:xfrm>
          <a:prstGeom prst="straightConnector1">
            <a:avLst/>
          </a:prstGeom>
          <a:ln w="7620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246539" y="4239821"/>
            <a:ext cx="1451429" cy="2107043"/>
          </a:xfrm>
          <a:prstGeom prst="roundRect">
            <a:avLst/>
          </a:prstGeom>
          <a:noFill/>
          <a:ln w="34925">
            <a:solidFill>
              <a:schemeClr val="accent6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246539" y="2290416"/>
            <a:ext cx="1451430" cy="180437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4356" y="4607169"/>
            <a:ext cx="677108" cy="13458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7419" y="2272202"/>
            <a:ext cx="677108" cy="176426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09421" y="2641782"/>
            <a:ext cx="5232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Boost the scores for ads in the treatment group for all users.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13909" y="4604428"/>
            <a:ext cx="6897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the effects of boosting sports brands via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seller-side A/B tests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3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in seller-side A/B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4136"/>
            <a:ext cx="10515600" cy="4429492"/>
          </a:xfrm>
        </p:spPr>
        <p:txBody>
          <a:bodyPr/>
          <a:lstStyle/>
          <a:p>
            <a:r>
              <a:rPr lang="en-US" dirty="0" smtClean="0"/>
              <a:t>We boost 50% </a:t>
            </a:r>
            <a:r>
              <a:rPr lang="en-US" dirty="0"/>
              <a:t>of </a:t>
            </a:r>
            <a:r>
              <a:rPr lang="en-US" dirty="0" smtClean="0"/>
              <a:t>sports </a:t>
            </a:r>
            <a:r>
              <a:rPr lang="en-US" dirty="0" smtClean="0"/>
              <a:t>ads</a:t>
            </a:r>
            <a:r>
              <a:rPr lang="en-US" dirty="0" smtClean="0"/>
              <a:t> </a:t>
            </a:r>
            <a:r>
              <a:rPr lang="en-US" dirty="0" smtClean="0"/>
              <a:t>in the seller-side A/B tests.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Ads in the treatment achieve </a:t>
            </a:r>
            <a:r>
              <a:rPr lang="en-US" dirty="0"/>
              <a:t>a higher ranking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f </a:t>
            </a:r>
            <a:r>
              <a:rPr lang="en-US" dirty="0"/>
              <a:t>we were to boost all </a:t>
            </a:r>
            <a:r>
              <a:rPr lang="en-US" dirty="0" smtClean="0"/>
              <a:t>sports</a:t>
            </a:r>
            <a:r>
              <a:rPr lang="en-US" dirty="0" smtClean="0"/>
              <a:t> </a:t>
            </a:r>
            <a:r>
              <a:rPr lang="en-US" dirty="0" smtClean="0"/>
              <a:t>ads in the global treatment, </a:t>
            </a:r>
            <a:r>
              <a:rPr lang="en-US" dirty="0"/>
              <a:t>the ones </a:t>
            </a:r>
            <a:r>
              <a:rPr lang="en-US" dirty="0" smtClean="0"/>
              <a:t>in initial </a:t>
            </a:r>
            <a:r>
              <a:rPr lang="en-US" dirty="0"/>
              <a:t>treatment group would actually descend in </a:t>
            </a:r>
            <a:r>
              <a:rPr lang="en-US" dirty="0" smtClean="0"/>
              <a:t>rank.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81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3" y="1194969"/>
            <a:ext cx="9144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Interference in seller-side </a:t>
            </a:r>
            <a:r>
              <a:rPr lang="en-US" dirty="0"/>
              <a:t>A/B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49" y="3307436"/>
            <a:ext cx="1451429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" y="5479622"/>
            <a:ext cx="914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3" y="2220001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306078" y="1312075"/>
                <a:ext cx="25663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1.1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078" y="1312075"/>
                <a:ext cx="2566363" cy="584775"/>
              </a:xfrm>
              <a:prstGeom prst="rect">
                <a:avLst/>
              </a:prstGeom>
              <a:blipFill>
                <a:blip r:embed="rId7"/>
                <a:stretch>
                  <a:fillRect l="-5938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306077" y="2343756"/>
                <a:ext cx="32325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.3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1.1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10.23</a:t>
                </a: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077" y="2343756"/>
                <a:ext cx="3232578" cy="584775"/>
              </a:xfrm>
              <a:prstGeom prst="rect">
                <a:avLst/>
              </a:prstGeom>
              <a:blipFill>
                <a:blip r:embed="rId8"/>
                <a:stretch>
                  <a:fillRect l="-4708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06078" y="3479254"/>
                <a:ext cx="2984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10.2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dirty="0" smtClean="0">
                    <a:solidFill>
                      <a:schemeClr val="accent6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 smtClean="0">
                    <a:solidFill>
                      <a:schemeClr val="accent6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10.2</a:t>
                </a:r>
                <a:endParaRPr lang="en-US" sz="3200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078" y="3479254"/>
                <a:ext cx="2984375" cy="584775"/>
              </a:xfrm>
              <a:prstGeom prst="rect">
                <a:avLst/>
              </a:prstGeom>
              <a:blipFill>
                <a:blip r:embed="rId9"/>
                <a:stretch>
                  <a:fillRect l="-510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06077" y="5631538"/>
                <a:ext cx="2984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9.5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dirty="0" smtClean="0">
                    <a:solidFill>
                      <a:schemeClr val="accent6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 smtClean="0">
                    <a:solidFill>
                      <a:schemeClr val="accent6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9.5</a:t>
                </a:r>
                <a:endParaRPr lang="en-US" sz="3200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077" y="5631538"/>
                <a:ext cx="2984375" cy="584775"/>
              </a:xfrm>
              <a:prstGeom prst="rect">
                <a:avLst/>
              </a:prstGeom>
              <a:blipFill>
                <a:blip r:embed="rId10"/>
                <a:stretch>
                  <a:fillRect l="-510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3163" y="4392187"/>
            <a:ext cx="1097280" cy="109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06078" y="4496040"/>
                <a:ext cx="2984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9.8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1.0=9.8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078" y="4496040"/>
                <a:ext cx="2984375" cy="584775"/>
              </a:xfrm>
              <a:prstGeom prst="rect">
                <a:avLst/>
              </a:prstGeom>
              <a:blipFill>
                <a:blip r:embed="rId12"/>
                <a:stretch>
                  <a:fillRect l="-5102" t="-1473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1050353" y="5479622"/>
            <a:ext cx="1121466" cy="914400"/>
          </a:xfrm>
          <a:prstGeom prst="roundRect">
            <a:avLst/>
          </a:prstGeom>
          <a:noFill/>
          <a:ln w="34925">
            <a:solidFill>
              <a:schemeClr val="accent6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050353" y="1312745"/>
            <a:ext cx="1121467" cy="69473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050352" y="2109369"/>
            <a:ext cx="1121467" cy="115590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45517" y="3368602"/>
            <a:ext cx="1126304" cy="914400"/>
          </a:xfrm>
          <a:prstGeom prst="roundRect">
            <a:avLst/>
          </a:prstGeom>
          <a:noFill/>
          <a:ln w="34925">
            <a:solidFill>
              <a:schemeClr val="accent6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37" y="2222582"/>
            <a:ext cx="914400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3" y="1226076"/>
            <a:ext cx="1451429" cy="914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07" y="3163138"/>
            <a:ext cx="914400" cy="914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37" y="4344897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114752" y="2261308"/>
                <a:ext cx="25663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1.1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752" y="2261308"/>
                <a:ext cx="2566363" cy="584775"/>
              </a:xfrm>
              <a:prstGeom prst="rect">
                <a:avLst/>
              </a:prstGeom>
              <a:blipFill>
                <a:blip r:embed="rId13"/>
                <a:stretch>
                  <a:fillRect l="-5938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114751" y="4468652"/>
                <a:ext cx="29843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.3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1.1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10.23</a:t>
                </a: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751" y="4468652"/>
                <a:ext cx="2984376" cy="584775"/>
              </a:xfrm>
              <a:prstGeom prst="rect">
                <a:avLst/>
              </a:prstGeom>
              <a:blipFill>
                <a:blip r:embed="rId14"/>
                <a:stretch>
                  <a:fillRect l="-510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114752" y="1371771"/>
                <a:ext cx="2984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10.2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1.1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11.22</a:t>
                </a: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752" y="1371771"/>
                <a:ext cx="2984375" cy="584775"/>
              </a:xfrm>
              <a:prstGeom prst="rect">
                <a:avLst/>
              </a:prstGeom>
              <a:blipFill>
                <a:blip r:embed="rId15"/>
                <a:stretch>
                  <a:fillRect l="-5102" t="-14583" r="-408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114751" y="3328117"/>
                <a:ext cx="2984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9.5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1.1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10.45</a:t>
                </a: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751" y="3328117"/>
                <a:ext cx="2984375" cy="584775"/>
              </a:xfrm>
              <a:prstGeom prst="rect">
                <a:avLst/>
              </a:prstGeom>
              <a:blipFill>
                <a:blip r:embed="rId16"/>
                <a:stretch>
                  <a:fillRect l="-510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1837" y="5367545"/>
            <a:ext cx="1097280" cy="109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14752" y="5471398"/>
                <a:ext cx="2984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9.8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1.0=9.8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752" y="5471398"/>
                <a:ext cx="2984375" cy="584775"/>
              </a:xfrm>
              <a:prstGeom prst="rect">
                <a:avLst/>
              </a:prstGeom>
              <a:blipFill>
                <a:blip r:embed="rId17"/>
                <a:stretch>
                  <a:fillRect l="-5102" t="-1473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ounded Rectangle 31"/>
          <p:cNvSpPr/>
          <p:nvPr/>
        </p:nvSpPr>
        <p:spPr>
          <a:xfrm>
            <a:off x="6859027" y="2353418"/>
            <a:ext cx="1121467" cy="69473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859026" y="4234265"/>
            <a:ext cx="1121467" cy="1084801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867733" y="3134401"/>
            <a:ext cx="1121467" cy="99161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797579" y="1338900"/>
            <a:ext cx="1191621" cy="85752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61092" y="2010778"/>
            <a:ext cx="677108" cy="38377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Seller-side A/B tests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081759" y="2311847"/>
            <a:ext cx="677108" cy="38144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Treatment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53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Counterfactual interleaving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the control strategy and treatment strategy are applied to rank all ads to obtain Ranking C and Ranking T</a:t>
            </a:r>
            <a:r>
              <a:rPr lang="en-US" dirty="0" smtClean="0"/>
              <a:t>.</a:t>
            </a:r>
          </a:p>
          <a:p>
            <a:r>
              <a:rPr lang="en-US" dirty="0" smtClean="0"/>
              <a:t>Merge two ranks to obtain the final rank M as</a:t>
            </a:r>
          </a:p>
          <a:p>
            <a:pPr lvl="1"/>
            <a:r>
              <a:rPr lang="en-US" dirty="0" smtClean="0"/>
              <a:t>The rank of control </a:t>
            </a:r>
            <a:r>
              <a:rPr lang="en-US" dirty="0"/>
              <a:t>ads </a:t>
            </a:r>
            <a:r>
              <a:rPr lang="en-US" dirty="0" smtClean="0"/>
              <a:t>as in </a:t>
            </a:r>
            <a:r>
              <a:rPr lang="en-US" dirty="0"/>
              <a:t>Ranking </a:t>
            </a:r>
            <a:r>
              <a:rPr lang="en-US" dirty="0" smtClean="0"/>
              <a:t>C;</a:t>
            </a:r>
          </a:p>
          <a:p>
            <a:pPr lvl="1"/>
            <a:r>
              <a:rPr lang="en-US" dirty="0"/>
              <a:t>The rank of </a:t>
            </a:r>
            <a:r>
              <a:rPr lang="en-US" dirty="0" smtClean="0"/>
              <a:t>treatment </a:t>
            </a:r>
            <a:r>
              <a:rPr lang="en-US" dirty="0"/>
              <a:t>ads as in Ranking </a:t>
            </a:r>
            <a:r>
              <a:rPr lang="en-US" dirty="0" smtClean="0"/>
              <a:t>T;</a:t>
            </a:r>
          </a:p>
          <a:p>
            <a:pPr lvl="1"/>
            <a:r>
              <a:rPr lang="en-US" dirty="0" smtClean="0"/>
              <a:t>If </a:t>
            </a:r>
            <a:r>
              <a:rPr lang="en-US" smtClean="0"/>
              <a:t>position conflicts, </a:t>
            </a:r>
            <a:r>
              <a:rPr lang="en-US" dirty="0" smtClean="0"/>
              <a:t>resolved randomly.</a:t>
            </a:r>
          </a:p>
          <a:p>
            <a:r>
              <a:rPr lang="en-US" dirty="0" smtClean="0"/>
              <a:t>Proposed in Ha-</a:t>
            </a:r>
            <a:r>
              <a:rPr lang="en-US" dirty="0" err="1" smtClean="0"/>
              <a:t>Thuc</a:t>
            </a:r>
            <a:r>
              <a:rPr lang="en-US" dirty="0" smtClean="0"/>
              <a:t> et al. [2020], followed up by </a:t>
            </a:r>
            <a:r>
              <a:rPr lang="en-US" dirty="0" err="1" smtClean="0"/>
              <a:t>Nandy</a:t>
            </a:r>
            <a:r>
              <a:rPr lang="en-US" dirty="0" smtClean="0"/>
              <a:t> et al [2021] and Wang and Ba [2023].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6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interleaving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33482"/>
              </p:ext>
            </p:extLst>
          </p:nvPr>
        </p:nvGraphicFramePr>
        <p:xfrm>
          <a:off x="644435" y="1877083"/>
          <a:ext cx="2320835" cy="3467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0835">
                  <a:extLst>
                    <a:ext uri="{9D8B030D-6E8A-4147-A177-3AD203B41FA5}">
                      <a16:colId xmlns:a16="http://schemas.microsoft.com/office/drawing/2014/main" val="266574217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Rank C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1881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134187"/>
                  </a:ext>
                </a:extLst>
              </a:tr>
              <a:tr h="463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8688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0479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7659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9424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23577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743044"/>
              </p:ext>
            </p:extLst>
          </p:nvPr>
        </p:nvGraphicFramePr>
        <p:xfrm>
          <a:off x="9037322" y="1877083"/>
          <a:ext cx="2320835" cy="3467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0835">
                  <a:extLst>
                    <a:ext uri="{9D8B030D-6E8A-4147-A177-3AD203B41FA5}">
                      <a16:colId xmlns:a16="http://schemas.microsoft.com/office/drawing/2014/main" val="266574217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Rank </a:t>
                      </a:r>
                      <a:r>
                        <a:rPr lang="en-US" sz="3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1881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134187"/>
                  </a:ext>
                </a:extLst>
              </a:tr>
              <a:tr h="463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8688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0479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7659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9424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235772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386587"/>
              </p:ext>
            </p:extLst>
          </p:nvPr>
        </p:nvGraphicFramePr>
        <p:xfrm>
          <a:off x="4840878" y="1877083"/>
          <a:ext cx="2320835" cy="3467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0835">
                  <a:extLst>
                    <a:ext uri="{9D8B030D-6E8A-4147-A177-3AD203B41FA5}">
                      <a16:colId xmlns:a16="http://schemas.microsoft.com/office/drawing/2014/main" val="266574217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Rank </a:t>
                      </a:r>
                      <a:r>
                        <a:rPr lang="en-US" sz="3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1881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134187"/>
                  </a:ext>
                </a:extLst>
              </a:tr>
              <a:tr h="463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8688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0479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7659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9424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235772"/>
                  </a:ext>
                </a:extLst>
              </a:tr>
            </a:tbl>
          </a:graphicData>
        </a:graphic>
      </p:graphicFrame>
      <p:cxnSp>
        <p:nvCxnSpPr>
          <p:cNvPr id="26" name="Straight Arrow Connector 25"/>
          <p:cNvCxnSpPr/>
          <p:nvPr/>
        </p:nvCxnSpPr>
        <p:spPr>
          <a:xfrm flipH="1">
            <a:off x="7161713" y="2625635"/>
            <a:ext cx="1875609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161712" y="4606835"/>
            <a:ext cx="1875609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7" idx="1"/>
          </p:cNvCxnSpPr>
          <p:nvPr/>
        </p:nvCxnSpPr>
        <p:spPr>
          <a:xfrm>
            <a:off x="2965270" y="3610633"/>
            <a:ext cx="1875608" cy="0"/>
          </a:xfrm>
          <a:prstGeom prst="straightConnector1">
            <a:avLst/>
          </a:prstGeom>
          <a:ln w="349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965270" y="4102667"/>
            <a:ext cx="1875608" cy="0"/>
          </a:xfrm>
          <a:prstGeom prst="straightConnector1">
            <a:avLst/>
          </a:prstGeom>
          <a:ln w="349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6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Interference </a:t>
            </a:r>
            <a:r>
              <a:rPr lang="en-US" dirty="0"/>
              <a:t>induced by feedback loops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Feedback loops in two-sided marketplaces:</a:t>
            </a:r>
          </a:p>
          <a:p>
            <a:pPr lvl="1"/>
            <a:r>
              <a:rPr lang="en-US" dirty="0" smtClean="0"/>
              <a:t>Units may be affected by the previous outcomes in a complex way.</a:t>
            </a:r>
          </a:p>
          <a:p>
            <a:r>
              <a:rPr lang="en-US" dirty="0" smtClean="0"/>
              <a:t>Examples include:</a:t>
            </a:r>
          </a:p>
          <a:p>
            <a:pPr lvl="1"/>
            <a:r>
              <a:rPr lang="en-US" dirty="0" smtClean="0"/>
              <a:t>Data training loops;</a:t>
            </a:r>
          </a:p>
          <a:p>
            <a:pPr lvl="1"/>
            <a:r>
              <a:rPr lang="en-US" dirty="0" smtClean="0"/>
              <a:t>Pacing algorithms: selling rates </a:t>
            </a:r>
            <a:r>
              <a:rPr lang="en-US" dirty="0"/>
              <a:t>in </a:t>
            </a:r>
            <a:r>
              <a:rPr lang="en-US" dirty="0" smtClean="0"/>
              <a:t>E-commerce</a:t>
            </a:r>
            <a:r>
              <a:rPr lang="en-US" dirty="0"/>
              <a:t>, budget consumption </a:t>
            </a:r>
            <a:r>
              <a:rPr lang="en-US" dirty="0" smtClean="0"/>
              <a:t>rates in ads recommendation, exploration speed </a:t>
            </a:r>
            <a:r>
              <a:rPr lang="en-US" dirty="0"/>
              <a:t>in cold start </a:t>
            </a:r>
            <a:r>
              <a:rPr lang="en-US" dirty="0" smtClean="0"/>
              <a:t>algorithms,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 model for </a:t>
            </a:r>
            <a:r>
              <a:rPr lang="en-US" altLang="zh-CN" dirty="0"/>
              <a:t>i</a:t>
            </a:r>
            <a:r>
              <a:rPr lang="en-US" dirty="0" smtClean="0"/>
              <a:t>nterference </a:t>
            </a:r>
            <a:r>
              <a:rPr lang="en-US" dirty="0"/>
              <a:t>induced by feedback loops</a:t>
            </a:r>
            <a:r>
              <a:rPr lang="en-US" altLang="zh-CN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 denote the state of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-</a:t>
                </a:r>
                <a:r>
                  <a:rPr lang="en-US" dirty="0" err="1" smtClean="0"/>
                  <a:t>th</a:t>
                </a:r>
                <a:r>
                  <a:rPr lang="en-US" dirty="0" smtClean="0"/>
                  <a:t> seller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. </a:t>
                </a:r>
              </a:p>
              <a:p>
                <a:pPr lvl="1"/>
                <a:r>
                  <a:rPr lang="en-US" dirty="0" smtClean="0"/>
                  <a:t>E.g. the budget consumptions or inventory levels.</a:t>
                </a:r>
              </a:p>
              <a:p>
                <a:pPr lvl="1"/>
                <a:r>
                  <a:rPr lang="en-US" dirty="0" smtClean="0"/>
                  <a:t>We use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 to denote the state processes for the treatment and control items.</a:t>
                </a:r>
              </a:p>
              <a:p>
                <a:r>
                  <a:rPr lang="en-US" dirty="0" smtClean="0"/>
                  <a:t>We 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to denote the treatment and control ranking functions. </a:t>
                </a:r>
              </a:p>
              <a:p>
                <a:r>
                  <a:rPr lang="en-US" dirty="0" smtClean="0"/>
                  <a:t>Then, the combined ranking score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deviates </a:t>
                </a:r>
                <a:r>
                  <a:rPr lang="en-US" dirty="0"/>
                  <a:t>from the global treatment</a:t>
                </a:r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: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377" t="-3030" b="-32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\left\{r^T\left(s^T_i(t-),i\right),i \text{ in treatment} ; r^T\left(s^C_j(t-),j\right), j \text{ in control} \right\}$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33" y="5035005"/>
            <a:ext cx="10018134" cy="509562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\left\{r^T\left(s^T_i(t-),i\right),\text{ for all } i\right \}$.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38" y="5594110"/>
            <a:ext cx="4498286" cy="48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3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Literature: interference </a:t>
            </a:r>
            <a:r>
              <a:rPr lang="en-US" dirty="0"/>
              <a:t>induced by feedback loops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Bias correction using past A/B tests [</a:t>
            </a:r>
            <a:r>
              <a:rPr lang="en-US" dirty="0" err="1" smtClean="0"/>
              <a:t>Goli</a:t>
            </a:r>
            <a:r>
              <a:rPr lang="en-US" dirty="0" smtClean="0"/>
              <a:t> – </a:t>
            </a:r>
            <a:r>
              <a:rPr lang="en-US" dirty="0" err="1" smtClean="0"/>
              <a:t>Lambrecht</a:t>
            </a:r>
            <a:r>
              <a:rPr lang="en-US" dirty="0" smtClean="0"/>
              <a:t> </a:t>
            </a:r>
            <a:r>
              <a:rPr lang="en-US" dirty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Yoganarasimhan</a:t>
            </a:r>
            <a:r>
              <a:rPr lang="en-US" dirty="0" smtClean="0"/>
              <a:t>, 2023];</a:t>
            </a:r>
          </a:p>
          <a:p>
            <a:r>
              <a:rPr lang="en-US" dirty="0"/>
              <a:t>Symbiosis </a:t>
            </a:r>
            <a:r>
              <a:rPr lang="en-US" dirty="0" smtClean="0"/>
              <a:t>Bias [Holtz </a:t>
            </a:r>
            <a:r>
              <a:rPr lang="en-US" dirty="0"/>
              <a:t>–</a:t>
            </a:r>
            <a:r>
              <a:rPr lang="en-US" dirty="0" smtClean="0"/>
              <a:t> Brennan </a:t>
            </a:r>
            <a:r>
              <a:rPr lang="en-US" dirty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Pouget-Abadie</a:t>
            </a:r>
            <a:r>
              <a:rPr lang="en-US" dirty="0" smtClean="0"/>
              <a:t>, 2023]</a:t>
            </a:r>
          </a:p>
          <a:p>
            <a:r>
              <a:rPr lang="en-US" dirty="0" smtClean="0"/>
              <a:t>Data training loops and weighted training [Si, 2023]</a:t>
            </a:r>
          </a:p>
          <a:p>
            <a:r>
              <a:rPr lang="en-US" dirty="0" smtClean="0"/>
              <a:t>Query-randomized experiments [</a:t>
            </a:r>
            <a:r>
              <a:rPr lang="en-US" dirty="0" err="1" smtClean="0"/>
              <a:t>Mansoury</a:t>
            </a:r>
            <a:r>
              <a:rPr lang="en-US" dirty="0" smtClean="0"/>
              <a:t> et al, 2023]</a:t>
            </a:r>
          </a:p>
          <a:p>
            <a:r>
              <a:rPr lang="en-US" dirty="0" smtClean="0"/>
              <a:t>Testing bandit learning algorithms and two-stage experiments [</a:t>
            </a:r>
            <a:r>
              <a:rPr lang="en-US" dirty="0" err="1" smtClean="0"/>
              <a:t>Guo</a:t>
            </a:r>
            <a:r>
              <a:rPr lang="en-US" dirty="0" smtClean="0"/>
              <a:t> – </a:t>
            </a:r>
            <a:r>
              <a:rPr lang="en-US" dirty="0" err="1" smtClean="0"/>
              <a:t>Naeff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Nikulkov</a:t>
            </a:r>
            <a:r>
              <a:rPr lang="en-US" dirty="0" smtClean="0"/>
              <a:t> </a:t>
            </a:r>
            <a:r>
              <a:rPr lang="en-US" dirty="0"/>
              <a:t>–</a:t>
            </a:r>
            <a:r>
              <a:rPr lang="en-US" dirty="0" smtClean="0"/>
              <a:t> Zhu, 2023]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.7304"/>
  <p:tag name="ORIGINALWIDTH" val="3081.365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\left\{r^T\left(s^T_i(t-),i\right),i \text{ in treatment} ; r^T\left(s^C_j(t-),j\right), j \text{ in control} \right\}$&#10;&#10;\end{document}"/>
  <p:tag name="IGUANATEXSIZE" val="32"/>
  <p:tag name="IGUANATEXCURSOR" val="282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383.577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\left\{r^T\left(s^T_i(t-),i\right),\text{ for all } i\right \}$.&#10;&#10;\end{document}"/>
  <p:tag name="IGUANATEXSIZE" val="32"/>
  <p:tag name="IGUANATEXCURSOR" val="27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44.432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r(s_i(t-),i) = \lambda_i(s_i(t-))e(t,i), \text{ for } i = 1,\ldots, N.$&#10;&#10;&#10;\end{document}"/>
  <p:tag name="IGUANATEXSIZE" val="32"/>
  <p:tag name="IGUANATEXCURSOR" val="27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4826"/>
  <p:tag name="ORIGINALWIDTH" val="1360.33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|\lambda_i^T(s)-1|&lt;|\lambda_i^C(s)-1|.$&#10;&#10;&#10;\end{document}"/>
  <p:tag name="IGUANATEXSIZE" val="32"/>
  <p:tag name="IGUANATEXCURSOR" val="27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9.4113"/>
  <p:tag name="ORIGINALWIDTH" val="3267.342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Systematic overestimation &#10;&#10;$ \Rightarrow\lambda_i^T(s_i(t-)) &gt; \lambda_i^C(s_i(t-))$&#10;&#10;$\Rightarrow s^T_i(t-) &gt; s^C_i(t-)$&#10;&#10;$\Rightarrow  \lambda_i^T(s^T_i(t-))&lt;\lambda_i^T(s^C_i(t-))$ and $ \lambda_i^C(s^T_i(t-))&lt;\lambda_i^C(s^C_i(t-)).$&#10;&#10;$\Rightarrow$ the treatment ads rank lower, while control ads rank higher.&#10;&#10;\end{document}"/>
  <p:tag name="IGUANATEXSIZE" val="32"/>
  <p:tag name="IGUANATEXCURSOR" val="302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UChicago">
  <a:themeElements>
    <a:clrScheme name="Custom 3">
      <a:dk1>
        <a:srgbClr val="000000"/>
      </a:dk1>
      <a:lt1>
        <a:srgbClr val="FFFFFF"/>
      </a:lt1>
      <a:dk2>
        <a:srgbClr val="737373"/>
      </a:dk2>
      <a:lt2>
        <a:srgbClr val="D9D9D9"/>
      </a:lt2>
      <a:accent1>
        <a:srgbClr val="800000"/>
      </a:accent1>
      <a:accent2>
        <a:srgbClr val="D9D9D9"/>
      </a:accent2>
      <a:accent3>
        <a:srgbClr val="A6A6A6"/>
      </a:accent3>
      <a:accent4>
        <a:srgbClr val="EAAA00"/>
      </a:accent4>
      <a:accent5>
        <a:srgbClr val="B36955"/>
      </a:accent5>
      <a:accent6>
        <a:srgbClr val="002A3A"/>
      </a:accent6>
      <a:hlink>
        <a:srgbClr val="800000"/>
      </a:hlink>
      <a:folHlink>
        <a:srgbClr val="73737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hicago" id="{CFAA2610-EF68-2342-A71B-BDE9C170BA18}" vid="{B0365B56-F18B-384A-96E5-38458130AA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3550</TotalTime>
  <Words>665</Words>
  <Application>Microsoft Office PowerPoint</Application>
  <PresentationFormat>Widescreen</PresentationFormat>
  <Paragraphs>109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黑体</vt:lpstr>
      <vt:lpstr>Arial</vt:lpstr>
      <vt:lpstr>Calibri</vt:lpstr>
      <vt:lpstr>Cambria Math</vt:lpstr>
      <vt:lpstr>Helvetica</vt:lpstr>
      <vt:lpstr>Times New Roman</vt:lpstr>
      <vt:lpstr>UChicago</vt:lpstr>
      <vt:lpstr>Interference by Feedback Loops: Challenges in the Counterfactual Interleaving Design </vt:lpstr>
      <vt:lpstr>Testing boosting algorithms via seller-side A/B tests</vt:lpstr>
      <vt:lpstr>Interference in seller-side A/B tests</vt:lpstr>
      <vt:lpstr>Interference in seller-side A/B tests</vt:lpstr>
      <vt:lpstr>Counterfactual interleaving design</vt:lpstr>
      <vt:lpstr>Counterfactual interleaving design</vt:lpstr>
      <vt:lpstr>Interference induced by feedback loops</vt:lpstr>
      <vt:lpstr>A model for interference induced by feedback loops </vt:lpstr>
      <vt:lpstr>Literature: interference induced by feedback loops</vt:lpstr>
      <vt:lpstr>Real-Data Results</vt:lpstr>
      <vt:lpstr>Experiments </vt:lpstr>
      <vt:lpstr>Experimental results and explanations</vt:lpstr>
      <vt:lpstr>State dynamics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Kuklenski</dc:creator>
  <cp:lastModifiedBy>Si, Nian</cp:lastModifiedBy>
  <cp:revision>446</cp:revision>
  <dcterms:created xsi:type="dcterms:W3CDTF">2019-01-18T20:37:24Z</dcterms:created>
  <dcterms:modified xsi:type="dcterms:W3CDTF">2023-11-10T20:02:59Z</dcterms:modified>
</cp:coreProperties>
</file>